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1"/>
  </p:notesMasterIdLst>
  <p:sldIdLst>
    <p:sldId id="269" r:id="rId3"/>
    <p:sldId id="737" r:id="rId4"/>
    <p:sldId id="736" r:id="rId5"/>
    <p:sldId id="497" r:id="rId6"/>
    <p:sldId id="508" r:id="rId7"/>
    <p:sldId id="738" r:id="rId8"/>
    <p:sldId id="730" r:id="rId9"/>
    <p:sldId id="739" r:id="rId10"/>
  </p:sldIdLst>
  <p:sldSz cx="12192000" cy="6858000"/>
  <p:notesSz cx="6669088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\data\groups\TA%20Aluekehitys\Aluekehitysrahoitus\Ohjelmatiimi\2014-2020%20P&#228;ivi\2021+\Laskenta\Saanto%202021-2027%20graafin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13-4D20-8510-E919DC2C9DF8}"/>
              </c:ext>
            </c:extLst>
          </c:dPt>
          <c:dPt>
            <c:idx val="1"/>
            <c:bubble3D val="0"/>
            <c:spPr>
              <a:solidFill>
                <a:schemeClr val="accent1">
                  <a:alpha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13-4D20-8510-E919DC2C9D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13-4D20-8510-E919DC2C9DF8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C13-4D20-8510-E919DC2C9DF8}"/>
              </c:ext>
            </c:extLst>
          </c:dPt>
          <c:dLbls>
            <c:dLbl>
              <c:idx val="0"/>
              <c:layout>
                <c:manualLayout>
                  <c:x val="2.6620902283306085E-2"/>
                  <c:y val="-2.6556964805547659E-2"/>
                </c:manualLayout>
              </c:layout>
              <c:tx>
                <c:rich>
                  <a:bodyPr rot="0" spcFirstLastPara="1" vertOverflow="ellipsis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i-FI" sz="1400" b="1" dirty="0"/>
                      <a:t>Itä- ja Pohjois-Suomi,  harva asutus </a:t>
                    </a:r>
                  </a:p>
                  <a:p>
                    <a:pPr>
                      <a:defRPr sz="11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defRPr>
                    </a:pPr>
                    <a:fld id="{92694D3B-376D-43B5-BCFA-F4F27C049E2A}" type="VALUE">
                      <a:rPr lang="fi-FI" sz="1400" b="1"/>
                      <a:pPr>
                        <a:defRPr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defRPr>
                      </a:pPr>
                      <a:t>[ARVO]</a:t>
                    </a:fld>
                    <a:r>
                      <a:rPr lang="fi-FI" sz="1400" b="1" dirty="0"/>
                      <a:t> M€</a:t>
                    </a:r>
                    <a:r>
                      <a:rPr lang="fi-FI" sz="1400" b="1" baseline="0" dirty="0"/>
                      <a:t>, </a:t>
                    </a:r>
                    <a:fld id="{C0CE8ADE-1880-46C7-A160-826036FEBA94}" type="PERCENTAGE">
                      <a:rPr lang="fi-FI" sz="1400" b="1"/>
                      <a:pPr>
                        <a:defRPr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defRPr>
                      </a:pPr>
                      <a:t>[PROSENTTI]</a:t>
                    </a:fld>
                    <a:endParaRPr lang="fi-FI" sz="1400" b="1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155030301285465"/>
                      <c:h val="0.21435636578909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C13-4D20-8510-E919DC2C9DF8}"/>
                </c:ext>
              </c:extLst>
            </c:dLbl>
            <c:dLbl>
              <c:idx val="1"/>
              <c:layout>
                <c:manualLayout>
                  <c:x val="-2.4809185982784032E-2"/>
                  <c:y val="-2.749827873011325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i-FI" sz="1100" b="1" dirty="0"/>
                      <a:t>Itä- ja Pohjois-Suomi, muut kriteerit, vähintään </a:t>
                    </a:r>
                    <a:fld id="{1D1FFA33-A3A0-49A9-A9F2-E62648B46C60}" type="VALUE">
                      <a:rPr lang="fi-FI" sz="1100" b="1" smtClean="0"/>
                      <a:pPr>
                        <a:defRPr sz="1100" b="1"/>
                      </a:pPr>
                      <a:t>[ARVO]</a:t>
                    </a:fld>
                    <a:r>
                      <a:rPr lang="fi-FI" sz="1100" b="1" dirty="0"/>
                      <a:t> M€, </a:t>
                    </a:r>
                    <a:fld id="{A237E039-E9D3-4F03-96B6-26EB089CAC04}" type="PERCENTAGE">
                      <a:rPr lang="fi-FI" sz="1100" b="1"/>
                      <a:pPr>
                        <a:defRPr sz="1100" b="1"/>
                      </a:pPr>
                      <a:t>[PROSENTTI]</a:t>
                    </a:fld>
                    <a:endParaRPr lang="fi-FI" sz="11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083735191236374"/>
                      <c:h val="0.126348033639308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C13-4D20-8510-E919DC2C9DF8}"/>
                </c:ext>
              </c:extLst>
            </c:dLbl>
            <c:dLbl>
              <c:idx val="2"/>
              <c:layout>
                <c:manualLayout>
                  <c:x val="8.3811989394299586E-3"/>
                  <c:y val="3.08011999451522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i-FI" sz="1100" dirty="0"/>
                      <a:t>Muu Etelä- ja Länsi-Suomi (siirtymäalue, arvio) </a:t>
                    </a:r>
                    <a:fld id="{493A81B4-0CE7-4FC8-8AD9-86ED8A6AAB92}" type="VALUE">
                      <a:rPr lang="fi-FI" sz="1100"/>
                      <a:pPr>
                        <a:defRPr sz="1100"/>
                      </a:pPr>
                      <a:t>[ARVO]</a:t>
                    </a:fld>
                    <a:r>
                      <a:rPr lang="fi-FI" sz="1100" dirty="0"/>
                      <a:t> M€, </a:t>
                    </a:r>
                    <a:fld id="{CF0B4D6A-6A87-4BE9-84A7-A73A10A08617}" type="PERCENTAGE">
                      <a:rPr lang="fi-FI" sz="1100" smtClean="0"/>
                      <a:pPr>
                        <a:defRPr sz="1100"/>
                      </a:pPr>
                      <a:t>[PROSENTTI]</a:t>
                    </a:fld>
                    <a:r>
                      <a:rPr lang="fi-FI" sz="1100" dirty="0"/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111667074522448"/>
                      <c:h val="0.127667857564730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C13-4D20-8510-E919DC2C9DF8}"/>
                </c:ext>
              </c:extLst>
            </c:dLbl>
            <c:dLbl>
              <c:idx val="3"/>
              <c:layout>
                <c:manualLayout>
                  <c:x val="-3.8556420849587582E-2"/>
                  <c:y val="4.02165954471934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i-FI" sz="1100" dirty="0"/>
                      <a:t>Helsinki-Uusimaa ja Ahvenanmaa (kehittyneet alueet)</a:t>
                    </a:r>
                    <a:r>
                      <a:rPr lang="fi-FI" sz="1100" baseline="0" dirty="0"/>
                      <a:t> </a:t>
                    </a:r>
                    <a:fld id="{EB993BCA-F134-4CF2-8A80-C63832F1FF0B}" type="VALUE">
                      <a:rPr lang="fi-FI" sz="1100"/>
                      <a:pPr algn="ctr">
                        <a:defRPr sz="1100"/>
                      </a:pPr>
                      <a:t>[ARVO]</a:t>
                    </a:fld>
                    <a:r>
                      <a:rPr lang="fi-FI" sz="1100" dirty="0"/>
                      <a:t> M€</a:t>
                    </a:r>
                    <a:r>
                      <a:rPr lang="fi-FI" sz="1100" baseline="0" dirty="0"/>
                      <a:t>, </a:t>
                    </a:r>
                    <a:fld id="{B9B0F5D8-5E14-4315-B69E-B48E1B3C9E28}" type="PERCENTAGE">
                      <a:rPr lang="fi-FI" sz="1100" smtClean="0"/>
                      <a:pPr algn="ctr">
                        <a:defRPr sz="1100"/>
                      </a:pPr>
                      <a:t>[PROSENTTI]</a:t>
                    </a:fld>
                    <a:r>
                      <a:rPr lang="fi-FI" sz="1100" dirty="0"/>
                      <a:t> </a:t>
                    </a:r>
                  </a:p>
                  <a:p>
                    <a:pPr algn="ctr">
                      <a:defRPr sz="1100"/>
                    </a:pPr>
                    <a:r>
                      <a:rPr lang="fi-FI" sz="1100" baseline="0" dirty="0"/>
                      <a:t>HUOM: rahoitus yli 3-kertaistuisi </a:t>
                    </a:r>
                  </a:p>
                  <a:p>
                    <a:pPr algn="ctr">
                      <a:defRPr sz="1100"/>
                    </a:pPr>
                    <a:r>
                      <a:rPr lang="fi-FI" sz="1100" baseline="0" dirty="0"/>
                      <a:t>(55,4 M€</a:t>
                    </a:r>
                    <a:r>
                      <a:rPr lang="fi-FI" sz="1100" baseline="0" dirty="0">
                        <a:sym typeface="Wingdings" panose="05000000000000000000" pitchFamily="2" charset="2"/>
                      </a:rPr>
                      <a:t> 179,5 M€)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6292400927032198"/>
                      <c:h val="0.175074655198010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C13-4D20-8510-E919DC2C9D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Taul1!$A$27:$A$30</c:f>
              <c:strCache>
                <c:ptCount val="4"/>
                <c:pt idx="0">
                  <c:v>Itä- ja Pohjois-Suomi, harva asutus</c:v>
                </c:pt>
                <c:pt idx="1">
                  <c:v>Itä- ja Pohjois-Suomi </c:v>
                </c:pt>
                <c:pt idx="2">
                  <c:v>Etelä- ja Länsi-Suomi (siirtymäalue)</c:v>
                </c:pt>
                <c:pt idx="3">
                  <c:v>Helsinki-Uusimaa ja Ahvenanmaa </c:v>
                </c:pt>
              </c:strCache>
            </c:strRef>
          </c:cat>
          <c:val>
            <c:numRef>
              <c:f>Taul1!$B$27:$B$30</c:f>
              <c:numCache>
                <c:formatCode>General</c:formatCode>
                <c:ptCount val="4"/>
                <c:pt idx="0">
                  <c:v>690.8</c:v>
                </c:pt>
                <c:pt idx="1">
                  <c:v>209.5</c:v>
                </c:pt>
                <c:pt idx="2">
                  <c:v>385.20000000000005</c:v>
                </c:pt>
                <c:pt idx="3">
                  <c:v>179.5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13-4D20-8510-E919DC2C9D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AFD6B-C6AA-4DAA-8B96-A2E5C922E6C5}" type="datetimeFigureOut">
              <a:rPr lang="fi-FI" smtClean="0"/>
              <a:t>12.9.2019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F71CA-41A1-4C20-982D-26F2D0AE89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8902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31800" y="1600200"/>
            <a:ext cx="11328400" cy="2087562"/>
          </a:xfrm>
        </p:spPr>
        <p:txBody>
          <a:bodyPr anchor="b"/>
          <a:lstStyle>
            <a:lvl1pPr algn="ctr">
              <a:defRPr sz="5400" i="0"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31800" y="3687763"/>
            <a:ext cx="11328400" cy="9366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423351279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1064202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8928101" y="1219201"/>
            <a:ext cx="2832100" cy="4319587"/>
          </a:xfrm>
        </p:spPr>
        <p:txBody>
          <a:bodyPr vert="eaVert"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31801" y="1219201"/>
            <a:ext cx="8293100" cy="4319587"/>
          </a:xfrm>
        </p:spPr>
        <p:txBody>
          <a:bodyPr vert="eaVert"/>
          <a:lstStyle/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5606950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>
            <a:extLst>
              <a:ext uri="{FF2B5EF4-FFF2-40B4-BE49-F238E27FC236}">
                <a16:creationId xmlns:a16="http://schemas.microsoft.com/office/drawing/2014/main" id="{A59FBE3F-24B4-4C85-85C0-87A85602FD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018099"/>
            <a:ext cx="12344028" cy="60455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182367"/>
            <a:ext cx="9144000" cy="1193483"/>
          </a:xfrm>
          <a:prstGeom prst="rect">
            <a:avLst/>
          </a:prstGeom>
        </p:spPr>
        <p:txBody>
          <a:bodyPr anchor="b"/>
          <a:lstStyle>
            <a:lvl1pPr algn="ctr">
              <a:defRPr sz="4800">
                <a:solidFill>
                  <a:srgbClr val="1E73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Lisää otsikko napsauttamalla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7870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Lisää alaotsikko napsauttamalla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509504" y="136525"/>
            <a:ext cx="1548384" cy="45656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1E73B9"/>
                </a:solidFill>
              </a:defRPr>
            </a:lvl1pPr>
          </a:lstStyle>
          <a:p>
            <a:fld id="{C430461D-A29A-44D6-B6CF-725BCBDC46D6}" type="datetime1">
              <a:rPr lang="fi-FI" smtClean="0"/>
              <a:pPr/>
              <a:t>12.9.2019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08592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1E73B9"/>
                </a:solidFill>
              </a:defRPr>
            </a:lvl1pPr>
          </a:lstStyle>
          <a:p>
            <a:fld id="{98202F20-122B-45E0-8425-CFBEB0342CE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E7C8A5A-07DE-410D-A0C8-295BD1714B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6003" y="215137"/>
            <a:ext cx="1989845" cy="149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30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144B064E-0BBC-43F1-9FE1-D4F6516ACF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62882" y="0"/>
            <a:ext cx="278070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27198" y="502412"/>
            <a:ext cx="8683752" cy="1188276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1E73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Lisää otsikko napsauttamalla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27196" y="1825625"/>
            <a:ext cx="8683753" cy="43513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i-FI" dirty="0"/>
              <a:t>Lisää teksti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57688" y="137287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1E73B9"/>
                </a:solidFill>
              </a:defRPr>
            </a:lvl1pPr>
          </a:lstStyle>
          <a:p>
            <a:pPr algn="r"/>
            <a:fld id="{4822FEA7-0D51-4A6D-BE63-3C3AA2C04BFB}" type="datetime1">
              <a:rPr lang="fi-FI" smtClean="0"/>
              <a:pPr algn="r"/>
              <a:t>12.9.2019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57688" y="6356350"/>
            <a:ext cx="1578864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1E73B9"/>
                </a:solidFill>
              </a:defRPr>
            </a:lvl1pPr>
          </a:lstStyle>
          <a:p>
            <a:fld id="{98202F20-122B-45E0-8425-CFBEB0342CED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905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60BD8912-9242-42B2-A1D9-8ACC1250A1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63068" y="0"/>
            <a:ext cx="2779776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57688" y="137287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1E73B9"/>
                </a:solidFill>
              </a:defRPr>
            </a:lvl1pPr>
          </a:lstStyle>
          <a:p>
            <a:pPr algn="r"/>
            <a:fld id="{4822FEA7-0D51-4A6D-BE63-3C3AA2C04BFB}" type="datetime1">
              <a:rPr lang="fi-FI" smtClean="0"/>
              <a:pPr algn="r"/>
              <a:t>12.9.2019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57688" y="6356350"/>
            <a:ext cx="1578864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1E73B9"/>
                </a:solidFill>
              </a:defRPr>
            </a:lvl1pPr>
          </a:lstStyle>
          <a:p>
            <a:fld id="{98202F20-122B-45E0-8425-CFBEB0342CED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64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52501002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3819526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319339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</p:spTree>
    <p:extLst>
      <p:ext uri="{BB962C8B-B14F-4D97-AF65-F5344CB8AC3E}">
        <p14:creationId xmlns:p14="http://schemas.microsoft.com/office/powerpoint/2010/main" val="107082706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31800" y="2057401"/>
            <a:ext cx="5562600" cy="324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2057401"/>
            <a:ext cx="5562600" cy="324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91700628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590800"/>
            <a:ext cx="5386917" cy="296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839912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590800"/>
            <a:ext cx="5389033" cy="296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5900578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</p:spTree>
    <p:extLst>
      <p:ext uri="{BB962C8B-B14F-4D97-AF65-F5344CB8AC3E}">
        <p14:creationId xmlns:p14="http://schemas.microsoft.com/office/powerpoint/2010/main" val="353393620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463945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7620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762001"/>
            <a:ext cx="6815667" cy="4862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905001"/>
            <a:ext cx="4011084" cy="3700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</p:spTree>
    <p:extLst>
      <p:ext uri="{BB962C8B-B14F-4D97-AF65-F5344CB8AC3E}">
        <p14:creationId xmlns:p14="http://schemas.microsoft.com/office/powerpoint/2010/main" val="426160932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957106"/>
            <a:ext cx="7315200" cy="3006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1066800"/>
            <a:ext cx="7315200" cy="3733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287964"/>
            <a:ext cx="7315200" cy="4270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</p:spTree>
    <p:extLst>
      <p:ext uri="{BB962C8B-B14F-4D97-AF65-F5344CB8AC3E}">
        <p14:creationId xmlns:p14="http://schemas.microsoft.com/office/powerpoint/2010/main" val="281334093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d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685800"/>
            <a:ext cx="11328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765301"/>
            <a:ext cx="1132840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5"/>
              <a:stretch>
                <a:fillRect/>
              </a:stretch>
            </p:blipFill>
          </mc:Choice>
          <mc:Fallback>
            <p:blipFill>
              <a:blip r:embed="rId16"/>
              <a:stretch>
                <a:fillRect/>
              </a:stretch>
            </p:blipFill>
          </mc:Fallback>
        </mc:AlternateContent>
        <p:spPr>
          <a:xfrm>
            <a:off x="0" y="5436001"/>
            <a:ext cx="12192000" cy="142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4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2000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1463" algn="l" rtl="0" eaLnBrk="0" fontAlgn="base" hangingPunct="0">
        <a:spcBef>
          <a:spcPct val="0"/>
        </a:spcBef>
        <a:spcAft>
          <a:spcPct val="2000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3525" algn="l" rtl="0" eaLnBrk="0" fontAlgn="base" hangingPunct="0">
        <a:spcBef>
          <a:spcPct val="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8288" algn="l" rtl="0" eaLnBrk="0" fontAlgn="base" hangingPunct="0">
        <a:spcBef>
          <a:spcPct val="0"/>
        </a:spcBef>
        <a:spcAft>
          <a:spcPct val="2000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rtl="0" eaLnBrk="0" fontAlgn="base" hangingPunct="0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18002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2574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7146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1718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17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 txBox="1">
            <a:spLocks/>
          </p:cNvSpPr>
          <p:nvPr/>
        </p:nvSpPr>
        <p:spPr bwMode="auto">
          <a:xfrm>
            <a:off x="1524000" y="1122363"/>
            <a:ext cx="9144000" cy="217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 i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i-FI" kern="0" dirty="0"/>
              <a:t>EU:n ja kansallinen aluepolitiikka</a:t>
            </a:r>
          </a:p>
        </p:txBody>
      </p:sp>
      <p:sp>
        <p:nvSpPr>
          <p:cNvPr id="5" name="Alaotsikko 2"/>
          <p:cNvSpPr txBox="1">
            <a:spLocks/>
          </p:cNvSpPr>
          <p:nvPr/>
        </p:nvSpPr>
        <p:spPr bwMode="auto">
          <a:xfrm>
            <a:off x="1524000" y="3814763"/>
            <a:ext cx="91440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Tx/>
              <a:buNone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39750" indent="-271463" algn="l" rtl="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863" indent="-263525" algn="l" rtl="0" eaLnBrk="0" fontAlgn="base" hangingPunct="0">
              <a:spcBef>
                <a:spcPct val="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4738" indent="-268288" algn="l" rtl="0" eaLnBrk="0" fontAlgn="base" hangingPunct="0">
              <a:spcBef>
                <a:spcPct val="0"/>
              </a:spcBef>
              <a:spcAft>
                <a:spcPct val="2000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rtl="0" eaLnBrk="0" fontAlgn="base" hangingPunct="0">
              <a:spcBef>
                <a:spcPct val="0"/>
              </a:spcBef>
              <a:spcAft>
                <a:spcPct val="2000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00225" indent="-266700" algn="l" rtl="0" fontAlgn="base">
              <a:spcBef>
                <a:spcPct val="0"/>
              </a:spcBef>
              <a:spcAft>
                <a:spcPct val="2000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57425" indent="-266700" algn="l" rtl="0" fontAlgn="base">
              <a:spcBef>
                <a:spcPct val="0"/>
              </a:spcBef>
              <a:spcAft>
                <a:spcPct val="2000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14625" indent="-266700" algn="l" rtl="0" fontAlgn="base">
              <a:spcBef>
                <a:spcPct val="0"/>
              </a:spcBef>
              <a:spcAft>
                <a:spcPct val="2000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1825" indent="-266700" algn="l" rtl="0" fontAlgn="base">
              <a:spcBef>
                <a:spcPct val="0"/>
              </a:spcBef>
              <a:spcAft>
                <a:spcPct val="2000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Kommenttipuheenvuoro Kuntaliiton Pieksämäen tilaisuudessa 17.9.2019</a:t>
            </a:r>
          </a:p>
          <a:p>
            <a:r>
              <a:rPr lang="fi-FI" dirty="0"/>
              <a:t>Riitta Koskinen</a:t>
            </a:r>
          </a:p>
        </p:txBody>
      </p:sp>
    </p:spTree>
    <p:extLst>
      <p:ext uri="{BB962C8B-B14F-4D97-AF65-F5344CB8AC3E}">
        <p14:creationId xmlns:p14="http://schemas.microsoft.com/office/powerpoint/2010/main" val="240145411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8E9E28-7C35-479C-A805-BADCEABDB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196" y="319849"/>
            <a:ext cx="8683752" cy="925627"/>
          </a:xfrm>
        </p:spPr>
        <p:txBody>
          <a:bodyPr/>
          <a:lstStyle/>
          <a:p>
            <a:r>
              <a:rPr lang="fi-FI" sz="2800" dirty="0"/>
              <a:t>Perusteet kohdistaa EU:n alue- ja rakennepolitiikan varoja Itä- ja Pohjois-Suomeen ovat vahvat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727FBB-0464-4D99-889C-7549FAD11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7196" y="1392074"/>
            <a:ext cx="9136356" cy="4351338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/>
              <a:t>1. Suomen EU-liittymissopimuksen kirjaukset alueen pysyvistä kilpailukykyhaitoista (pitkät etäisyydet, kylmä ilmasto, harva asutus)</a:t>
            </a:r>
          </a:p>
          <a:p>
            <a:pPr marL="0" indent="0">
              <a:buNone/>
            </a:pPr>
            <a:r>
              <a:rPr lang="fi-FI" sz="2000" dirty="0"/>
              <a:t>2. Hallitusohjelman linjaukset IP-Suomen erityisasemasta sekä tukitason ja tuen pysyvyyden turvaamisesta (Elinvoimapolitiikka ja </a:t>
            </a:r>
            <a:r>
              <a:rPr lang="fi-FI" sz="2000" dirty="0" err="1"/>
              <a:t>Eurooppapolitiikka</a:t>
            </a:r>
            <a:r>
              <a:rPr lang="fi-FI" sz="2000" dirty="0"/>
              <a:t>)</a:t>
            </a:r>
          </a:p>
          <a:p>
            <a:pPr marL="0" indent="0">
              <a:buNone/>
            </a:pPr>
            <a:r>
              <a:rPr lang="fi-FI" sz="2000" dirty="0"/>
              <a:t>3. EU:n alue- ja rakennepolitiikan jakokriteerit, merkittävimpänä koko Suomen kannalta Itä- ja Pohjois-Suomen harvan asutus. IP-alueen osuus Suomelle kohdistettavasta EU-potista on vähintään 900 milj. € eli 61,5 % </a:t>
            </a:r>
          </a:p>
          <a:p>
            <a:pPr marL="0" indent="0">
              <a:buNone/>
            </a:pPr>
            <a:r>
              <a:rPr lang="fi-FI" sz="2000" dirty="0"/>
              <a:t>4. mm. komission maaraportissa esillä olevat alueelliset kehittyneisyyserot – IP-alueen ja muun Suomen eroja on kyetty hieman kaventamaan, mutta ovat edelleen suuret</a:t>
            </a:r>
          </a:p>
          <a:p>
            <a:pPr lvl="1"/>
            <a:r>
              <a:rPr lang="fi-FI" sz="2000" dirty="0"/>
              <a:t>Itä- ja Pohjois-Suomen tilanne on heikoin mm: BKT, tuottavuus ja työttömyys, väestönkasvu, heikoin saavutettavuus, väestöntiheys, heikoin innovaatiosuorituskyky, heikoin korkea-asteen koulutuksen saaneiden 30–34-vuotiaiden määrä</a:t>
            </a:r>
          </a:p>
          <a:p>
            <a:pPr marL="0" indent="0">
              <a:buNone/>
            </a:pPr>
            <a:r>
              <a:rPr lang="fi-FI" sz="2000" dirty="0"/>
              <a:t>5. Kansallisen kehittämis- ja innovaatiorahoituksen kohdentuminen Etelä-Suomen suuriin kaupunkeihin </a:t>
            </a:r>
          </a:p>
          <a:p>
            <a:pPr marL="0" indent="0">
              <a:buNone/>
            </a:pPr>
            <a:r>
              <a:rPr lang="fi-FI" sz="2000" dirty="0"/>
              <a:t>6. Rakennerahastotoiminnan tuloksellisuus ja vaikuttavuus Itä- ja Pohjois-Suomessa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DFE5D15-CD08-423D-B7BC-24525FFC7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2F20-122B-45E0-8425-CFBEB0342CED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451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C58A5F-0B41-443E-BFD0-34361F01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325" y="300441"/>
            <a:ext cx="8683752" cy="764788"/>
          </a:xfrm>
        </p:spPr>
        <p:txBody>
          <a:bodyPr/>
          <a:lstStyle/>
          <a:p>
            <a:r>
              <a:rPr lang="fi-FI" dirty="0"/>
              <a:t>Suomen saanto alueittain 2021-2027</a:t>
            </a:r>
            <a:r>
              <a:rPr lang="fi-FI" sz="1400" dirty="0"/>
              <a:t>(arvio) </a:t>
            </a: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117B84FF-3B78-4F61-AEA5-8937EE7503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727325" y="1253331"/>
          <a:ext cx="8683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uorakulmio 6">
            <a:extLst>
              <a:ext uri="{FF2B5EF4-FFF2-40B4-BE49-F238E27FC236}">
                <a16:creationId xmlns:a16="http://schemas.microsoft.com/office/drawing/2014/main" id="{4B431A51-0FEF-46AA-88EC-5FED944FBFE9}"/>
              </a:ext>
            </a:extLst>
          </p:cNvPr>
          <p:cNvSpPr/>
          <p:nvPr/>
        </p:nvSpPr>
        <p:spPr>
          <a:xfrm>
            <a:off x="0" y="6557559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Lähde: Pohjois-Pohjanmaan liitto. Siirtymäalueen jakauma on arvio käytettävissä olevan informaation pohjalta.  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CA8A381D-2A01-428C-9156-B19D6CFAE5C8}"/>
              </a:ext>
            </a:extLst>
          </p:cNvPr>
          <p:cNvSpPr txBox="1"/>
          <p:nvPr/>
        </p:nvSpPr>
        <p:spPr>
          <a:xfrm>
            <a:off x="8110330" y="5080231"/>
            <a:ext cx="3817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Suomen saanto n. 1,5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mrd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(ei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EAY)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Itä- ja Pohjois-Suomen saanto on </a:t>
            </a: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vähintään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900,1 milj. € eli 61,5 % koko Suomen saannosta. </a:t>
            </a:r>
          </a:p>
        </p:txBody>
      </p:sp>
    </p:spTree>
    <p:extLst>
      <p:ext uri="{BB962C8B-B14F-4D97-AF65-F5344CB8AC3E}">
        <p14:creationId xmlns:p14="http://schemas.microsoft.com/office/powerpoint/2010/main" val="371331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82410" y="309945"/>
            <a:ext cx="9709590" cy="691165"/>
          </a:xfrm>
        </p:spPr>
        <p:txBody>
          <a:bodyPr/>
          <a:lstStyle/>
          <a:p>
            <a:r>
              <a:rPr lang="fi-FI" sz="2400" dirty="0"/>
              <a:t>Itä- ja Pohjois-Suomen elinvoimaan ja kasvuun </a:t>
            </a:r>
            <a:br>
              <a:rPr lang="fi-FI" sz="2400" dirty="0"/>
            </a:br>
            <a:r>
              <a:rPr lang="fi-FI" sz="2400" dirty="0"/>
              <a:t>vaikuttava ja moderni ohjelma - esitys sisällöiksi</a:t>
            </a:r>
            <a:br>
              <a:rPr lang="fi-FI" sz="2400" dirty="0"/>
            </a:br>
            <a:endParaRPr lang="fi-FI" sz="1400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482410" y="1196756"/>
            <a:ext cx="9333005" cy="4786258"/>
          </a:xfrm>
        </p:spPr>
        <p:txBody>
          <a:bodyPr/>
          <a:lstStyle/>
          <a:p>
            <a:pPr marL="0" indent="0">
              <a:buNone/>
            </a:pPr>
            <a:r>
              <a:rPr lang="fi-FI" sz="1800" b="1" dirty="0">
                <a:solidFill>
                  <a:srgbClr val="0070C0"/>
                </a:solidFill>
              </a:rPr>
              <a:t>EAKR Älykkäämpi Eurooppa: Kestävästi kilpailukykyinen Itä- ja Pohjois-Suomi </a:t>
            </a:r>
          </a:p>
          <a:p>
            <a:pPr lvl="0"/>
            <a:r>
              <a:rPr lang="fi-FI" sz="1800" dirty="0"/>
              <a:t>Pk-yritystoiminnan kestävä kehittäminen </a:t>
            </a:r>
          </a:p>
          <a:p>
            <a:pPr lvl="1"/>
            <a:r>
              <a:rPr lang="fi-FI" sz="1800" dirty="0"/>
              <a:t>Pk-yritysten kasvun ja kansainvälistymisen lisääminen</a:t>
            </a:r>
          </a:p>
          <a:p>
            <a:pPr lvl="1"/>
            <a:r>
              <a:rPr lang="fi-FI" sz="1800" dirty="0"/>
              <a:t>Pk-yritysten kilpailukykyä edistävät toimintaympäristöt (NSPA)</a:t>
            </a:r>
          </a:p>
          <a:p>
            <a:pPr lvl="0"/>
            <a:r>
              <a:rPr lang="fi-FI" sz="1800" dirty="0"/>
              <a:t>Elinkeinoelämälähtöisen tutkimus- ja innovaatiotoiminnan lisääminen </a:t>
            </a:r>
          </a:p>
          <a:p>
            <a:endParaRPr lang="fi-FI" sz="1800" dirty="0"/>
          </a:p>
          <a:p>
            <a:pPr marL="0" indent="0">
              <a:buNone/>
            </a:pPr>
            <a:r>
              <a:rPr lang="fi-FI" sz="1800" b="1" dirty="0">
                <a:solidFill>
                  <a:srgbClr val="0070C0"/>
                </a:solidFill>
              </a:rPr>
              <a:t>ESR Sosiaalisempi Eurooppa: Työtä ja osaamista – hyvinvoiva Itä- ja Pohjois-Suomi </a:t>
            </a:r>
          </a:p>
          <a:p>
            <a:pPr lvl="0"/>
            <a:r>
              <a:rPr lang="fi-FI" sz="1800" dirty="0"/>
              <a:t>Osaaminen ja työn murros </a:t>
            </a:r>
          </a:p>
          <a:p>
            <a:pPr lvl="0"/>
            <a:r>
              <a:rPr lang="fi-FI" sz="1800" dirty="0"/>
              <a:t>Syrjäytymisen ja eriarvoisuuden vähentäminen 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/>
              <a:t>Ilmastotavoitteet tulee </a:t>
            </a:r>
            <a:r>
              <a:rPr lang="fi-FI" sz="1800" b="1" dirty="0" err="1"/>
              <a:t>valtavirtaistaa</a:t>
            </a:r>
            <a:r>
              <a:rPr lang="fi-FI" sz="1800" dirty="0"/>
              <a:t> osaksi kaikkia EAKR-toimenpidekokonaisuuksia. </a:t>
            </a:r>
          </a:p>
          <a:p>
            <a:pPr marL="0" indent="0">
              <a:buNone/>
            </a:pPr>
            <a:r>
              <a:rPr lang="fi-FI" sz="1800" dirty="0"/>
              <a:t>NSPA-tuki kohdennetaan pk-yritysten kilpailukykyä edistäviin toimintaympäristöihin (</a:t>
            </a:r>
            <a:r>
              <a:rPr lang="fi-FI" sz="1800" b="1" dirty="0"/>
              <a:t>kasvua edistävät julkiset investoinnit, </a:t>
            </a:r>
            <a:r>
              <a:rPr lang="fi-FI" sz="1800" dirty="0"/>
              <a:t>ml. pienimuotoinen liikenne- ja  laajakaistainfrastruktuuri) ja vetovoimatekijöiden kehittämiseen. </a:t>
            </a:r>
          </a:p>
          <a:p>
            <a:pPr marL="0" indent="0">
              <a:buNone/>
            </a:pPr>
            <a:endParaRPr lang="fi-FI" sz="14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2F20-122B-45E0-8425-CFBEB0342CED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991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727198" y="502412"/>
            <a:ext cx="8683752" cy="624822"/>
          </a:xfrm>
        </p:spPr>
        <p:txBody>
          <a:bodyPr/>
          <a:lstStyle/>
          <a:p>
            <a:r>
              <a:rPr lang="fi-FI" sz="2800" dirty="0"/>
              <a:t>Kunnat ja kaupungit alueiden kehittäjinä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27197" y="1218653"/>
            <a:ext cx="8994465" cy="4351338"/>
          </a:xfrm>
        </p:spPr>
        <p:txBody>
          <a:bodyPr/>
          <a:lstStyle/>
          <a:p>
            <a:pPr marL="0" indent="0">
              <a:buNone/>
            </a:pPr>
            <a:r>
              <a:rPr lang="fi-FI" sz="1800" b="1" dirty="0">
                <a:solidFill>
                  <a:srgbClr val="0070C0"/>
                </a:solidFill>
              </a:rPr>
              <a:t>Kunnille aikaisempaa selkeämmin kehittämismahdollisuuksia ohjelmaan</a:t>
            </a:r>
          </a:p>
          <a:p>
            <a:r>
              <a:rPr lang="fi-FI" sz="1800" dirty="0"/>
              <a:t>Kunnilla ja kaupungeilla on merkittävä rooli mm. elinkeinopolitiikassa, innovaatioalustoina, vähähiilisen yhteiskunnan, koulutuksen ja osallisuuden edistämisessä. </a:t>
            </a:r>
          </a:p>
          <a:p>
            <a:r>
              <a:rPr lang="fi-FI" sz="1800" dirty="0"/>
              <a:t>Itä- ja Pohjois-Suomen </a:t>
            </a:r>
            <a:r>
              <a:rPr lang="fi-FI" sz="1800" b="1" dirty="0"/>
              <a:t>harvan asutuksen alueella kuntien rooli on keskeinen </a:t>
            </a:r>
            <a:r>
              <a:rPr lang="fi-FI" sz="1800" dirty="0"/>
              <a:t>alueen elinkeinojen, koulutus- ja työllistymismahdollisuuksien kehittäjänä ja mahdollistajana. 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>
                <a:solidFill>
                  <a:srgbClr val="0070C0"/>
                </a:solidFill>
              </a:rPr>
              <a:t>Rakennerahastojen kaupunki-instrumentin kohteena tulee olla eri kokoisia kaupunkeja Itä- ja Pohjois-Suomesta</a:t>
            </a:r>
          </a:p>
          <a:p>
            <a:r>
              <a:rPr lang="fi-FI" sz="1800" dirty="0"/>
              <a:t>IP-alue esittää, että kaupunki-instrumentin piiriin tulisivat Suomen yliopistokaupungit, ml. kaupungit joissa on yliopistokeskukset </a:t>
            </a:r>
            <a:r>
              <a:rPr lang="fi-FI" sz="1800" dirty="0">
                <a:sym typeface="Wingdings" panose="05000000000000000000" pitchFamily="2" charset="2"/>
              </a:rPr>
              <a:t> Kaikki Itä- ja Pohjois-Suomen maakuntien keskuskaupungit olisivat kaupunki-instrumentin piirissä.</a:t>
            </a:r>
          </a:p>
          <a:p>
            <a:r>
              <a:rPr lang="fi-FI" sz="1800" dirty="0"/>
              <a:t>Kaupunki-instrumenttiin tulee kohdentaa korkeintaan 6 % EAKR-rahoituksesta (asetetaan EU-lainsäädännössä)</a:t>
            </a:r>
          </a:p>
          <a:p>
            <a:r>
              <a:rPr lang="fi-FI" sz="1800" b="1" dirty="0"/>
              <a:t>Temaattiset kaupunkiverkostot </a:t>
            </a:r>
            <a:r>
              <a:rPr lang="fi-FI" sz="1800" dirty="0"/>
              <a:t>mahdollistavat erilaisten kaupunkien yhteistyön ja kehittämisen kaupunki-instrumentin avulla.   </a:t>
            </a:r>
          </a:p>
          <a:p>
            <a:r>
              <a:rPr lang="fi-FI" sz="1800" dirty="0"/>
              <a:t>Kaupunkikehitys ei saa eriytyä muusta aluekehittämisen kokonaisuudesta. Rahoitustoiminnassa tulee pystyä tarkastelemaan maakuntaa kokonaisuutena. </a:t>
            </a:r>
            <a:endParaRPr lang="fi-FI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87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391B28-40BF-4168-B534-34E6C27B0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Muuta valmistelusta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A1DC3A-C857-41FC-B489-38137E73E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Älykkään erikoistumisen strategiat korostuvat – IP-Suomi ja Etelä-Savo hyvin valmistautuneet</a:t>
            </a:r>
          </a:p>
          <a:p>
            <a:r>
              <a:rPr lang="fi-FI" dirty="0"/>
              <a:t>Valtakunnalliset toimet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/>
              <a:t>aluelähtöiseksi yhteistyöksi</a:t>
            </a:r>
          </a:p>
          <a:p>
            <a:r>
              <a:rPr lang="fi-FI" dirty="0"/>
              <a:t>Yhteensovitus muihin rahoitusvälineisiin – esim. maaseudun kehittäminen, Horisontti-rahoitus, yritysrahoitusvälineet/</a:t>
            </a:r>
            <a:r>
              <a:rPr lang="fi-FI" dirty="0" err="1"/>
              <a:t>InvestEU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683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7FF36F-5CAC-44D5-84AE-F8F9FE96B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159327"/>
            <a:ext cx="11328400" cy="1079500"/>
          </a:xfrm>
        </p:spPr>
        <p:txBody>
          <a:bodyPr/>
          <a:lstStyle/>
          <a:p>
            <a:r>
              <a:rPr lang="fi-FI" dirty="0"/>
              <a:t>Valtioneuvoston aluekehittämispäätöksen valmistelu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AF7D17-9CB5-4C07-A7EE-A3FAE00BD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238827"/>
            <a:ext cx="11328400" cy="3240087"/>
          </a:xfrm>
        </p:spPr>
        <p:txBody>
          <a:bodyPr/>
          <a:lstStyle/>
          <a:p>
            <a:r>
              <a:rPr lang="fi-FI" dirty="0"/>
              <a:t>Täsmentää hallitusohjelman aluekehittämislinjauksia, mm näitä: elinvoimaa koko maahan, sisältöpainotukset kuin ES maakuntastrategiasta, 18 maakuntaa </a:t>
            </a:r>
            <a:r>
              <a:rPr lang="fi-FI" dirty="0" err="1"/>
              <a:t>alke</a:t>
            </a:r>
            <a:r>
              <a:rPr lang="fi-FI" dirty="0"/>
              <a:t>-viranomaisina, jokaisessa maakunnassa korkeakoulu, yliopistokeskukset huomioitu, saavutettavuus ml. Itärata, IP-Suomen erityisasema koheesiopolitiikassa, vuoropuhelu VN/alueet, …</a:t>
            </a:r>
          </a:p>
          <a:p>
            <a:r>
              <a:rPr lang="fi-FI" dirty="0"/>
              <a:t>Sopimuksellisuus – </a:t>
            </a:r>
            <a:r>
              <a:rPr lang="fi-FI" dirty="0" err="1"/>
              <a:t>VN:n</a:t>
            </a:r>
            <a:r>
              <a:rPr lang="fi-FI" dirty="0"/>
              <a:t> </a:t>
            </a:r>
            <a:r>
              <a:rPr lang="fi-FI" dirty="0" err="1"/>
              <a:t>alke</a:t>
            </a:r>
            <a:r>
              <a:rPr lang="fi-FI" dirty="0"/>
              <a:t>-neuvottelut 18 maakunnan kanssa vai eri ministeriöiden yksittäisiä sopimuksia esim. 70 seudun kanssa? Vai tehdäänkö malli, jossa valtio ensin valitsee voittajat ja sopii niiden kanssa? – 6 suurinta saa jättipotin, muille rippeet pienissä erillisissä menettelyissä?</a:t>
            </a:r>
          </a:p>
          <a:p>
            <a:r>
              <a:rPr lang="fi-FI" dirty="0"/>
              <a:t>Mitä aluekehittämispäätöksellä lopulta linjataan – valtion budjettivarojen alueellista kohdentamista vai </a:t>
            </a:r>
            <a:r>
              <a:rPr lang="fi-FI" dirty="0" err="1"/>
              <a:t>TEM:n</a:t>
            </a:r>
            <a:r>
              <a:rPr lang="fi-FI" dirty="0"/>
              <a:t> </a:t>
            </a:r>
            <a:r>
              <a:rPr lang="fi-FI" dirty="0" err="1"/>
              <a:t>alke</a:t>
            </a:r>
            <a:r>
              <a:rPr lang="fi-FI" dirty="0"/>
              <a:t>-momenttien rahoitusta?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385350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E4C5B4-C47D-4262-857C-FB47BB71A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54" y="2694709"/>
            <a:ext cx="11328400" cy="1079500"/>
          </a:xfrm>
        </p:spPr>
        <p:txBody>
          <a:bodyPr/>
          <a:lstStyle/>
          <a:p>
            <a:pPr algn="ctr"/>
            <a:r>
              <a:rPr lang="fi-FI" dirty="0"/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335463755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ES_maakuntaliitto">
  <a:themeElements>
    <a:clrScheme name="ES Maakuntaliitto">
      <a:dk1>
        <a:srgbClr val="000000"/>
      </a:dk1>
      <a:lt1>
        <a:srgbClr val="FFFFFF"/>
      </a:lt1>
      <a:dk2>
        <a:srgbClr val="787E84"/>
      </a:dk2>
      <a:lt2>
        <a:srgbClr val="CCD6DF"/>
      </a:lt2>
      <a:accent1>
        <a:srgbClr val="D2D249"/>
      </a:accent1>
      <a:accent2>
        <a:srgbClr val="DA2969"/>
      </a:accent2>
      <a:accent3>
        <a:srgbClr val="FFFFFF"/>
      </a:accent3>
      <a:accent4>
        <a:srgbClr val="000000"/>
      </a:accent4>
      <a:accent5>
        <a:srgbClr val="E7EDB2"/>
      </a:accent5>
      <a:accent6>
        <a:srgbClr val="8564A0"/>
      </a:accent6>
      <a:hlink>
        <a:srgbClr val="DA2969"/>
      </a:hlink>
      <a:folHlink>
        <a:srgbClr val="F89D57"/>
      </a:folHlink>
    </a:clrScheme>
    <a:fontScheme name="ES_maakuntaliitto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S_maakuntaliitto 1">
        <a:dk1>
          <a:srgbClr val="000000"/>
        </a:dk1>
        <a:lt1>
          <a:srgbClr val="FFFFFF"/>
        </a:lt1>
        <a:dk2>
          <a:srgbClr val="787E84"/>
        </a:dk2>
        <a:lt2>
          <a:srgbClr val="CCD6DF"/>
        </a:lt2>
        <a:accent1>
          <a:srgbClr val="D5E04D"/>
        </a:accent1>
        <a:accent2>
          <a:srgbClr val="936FB1"/>
        </a:accent2>
        <a:accent3>
          <a:srgbClr val="FFFFFF"/>
        </a:accent3>
        <a:accent4>
          <a:srgbClr val="000000"/>
        </a:accent4>
        <a:accent5>
          <a:srgbClr val="E7EDB2"/>
        </a:accent5>
        <a:accent6>
          <a:srgbClr val="8564A0"/>
        </a:accent6>
        <a:hlink>
          <a:srgbClr val="EE2C74"/>
        </a:hlink>
        <a:folHlink>
          <a:srgbClr val="F89D5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6535</TotalTime>
  <Words>621</Words>
  <Application>Microsoft Office PowerPoint</Application>
  <PresentationFormat>Laajakuva</PresentationFormat>
  <Paragraphs>57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1_ES_maakuntaliitto</vt:lpstr>
      <vt:lpstr>Office-teema</vt:lpstr>
      <vt:lpstr>PowerPoint-esitys</vt:lpstr>
      <vt:lpstr>Perusteet kohdistaa EU:n alue- ja rakennepolitiikan varoja Itä- ja Pohjois-Suomeen ovat vahvat </vt:lpstr>
      <vt:lpstr>Suomen saanto alueittain 2021-2027(arvio) </vt:lpstr>
      <vt:lpstr>Itä- ja Pohjois-Suomen elinvoimaan ja kasvuun  vaikuttava ja moderni ohjelma - esitys sisällöiksi </vt:lpstr>
      <vt:lpstr>Kunnat ja kaupungit alueiden kehittäjinä</vt:lpstr>
      <vt:lpstr>Muuta valmistelusta</vt:lpstr>
      <vt:lpstr>Valtioneuvoston aluekehittämispäätöksen valmistelu</vt:lpstr>
      <vt:lpstr>Kiitos!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Seutukuntakierros</dc:title>
  <dc:creator>Jarmo Vauhkonen</dc:creator>
  <cp:lastModifiedBy>Riitta Koskinen</cp:lastModifiedBy>
  <cp:revision>159</cp:revision>
  <cp:lastPrinted>2019-09-12T16:48:21Z</cp:lastPrinted>
  <dcterms:created xsi:type="dcterms:W3CDTF">2016-08-03T11:23:12Z</dcterms:created>
  <dcterms:modified xsi:type="dcterms:W3CDTF">2019-09-12T16:48:34Z</dcterms:modified>
</cp:coreProperties>
</file>